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430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entury Gothic" panose="020B0502020202020204" pitchFamily="34" charset="0"/>
      <p:regular r:id="rId17"/>
      <p:bold r:id="rId18"/>
      <p:italic r:id="rId19"/>
      <p:boldItalic r:id="rId20"/>
    </p:embeddedFont>
    <p:embeddedFont>
      <p:font typeface="Red Hat Text" panose="020B0604020202020204" charset="0"/>
      <p:regular r:id="rId21"/>
    </p:embeddedFont>
    <p:embeddedFont>
      <p:font typeface="Roboto Light" panose="020B0604020202020204" charset="0"/>
      <p:regular r:id="rId22"/>
    </p:embeddedFont>
    <p:embeddedFont>
      <p:font typeface="Wingdings 3" panose="05040102010807070707" pitchFamily="18" charset="2"/>
      <p:regular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5" d="100"/>
          <a:sy n="95" d="100"/>
        </p:scale>
        <p:origin x="42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533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056" y="3017521"/>
            <a:ext cx="10698479" cy="2715337"/>
          </a:xfrm>
        </p:spPr>
        <p:txBody>
          <a:bodyPr anchor="b">
            <a:normAutofit/>
          </a:bodyPr>
          <a:lstStyle>
            <a:lvl1pPr>
              <a:defRPr sz="648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7056" y="5732855"/>
            <a:ext cx="10698479" cy="1351540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5188573"/>
            <a:ext cx="2093582" cy="9343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8175" y="5435449"/>
            <a:ext cx="935720" cy="438150"/>
          </a:xfrm>
        </p:spPr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46696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7055" y="731520"/>
            <a:ext cx="10698479" cy="3740448"/>
          </a:xfrm>
        </p:spPr>
        <p:txBody>
          <a:bodyPr anchor="ctr">
            <a:normAutofit/>
          </a:bodyPr>
          <a:lstStyle>
            <a:lvl1pPr algn="l">
              <a:defRPr sz="576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07055" y="5224855"/>
            <a:ext cx="10698479" cy="1867037"/>
          </a:xfrm>
        </p:spPr>
        <p:txBody>
          <a:bodyPr anchor="ctr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5026" y="381381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8175" y="3892967"/>
            <a:ext cx="935720" cy="43815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48802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939" y="731520"/>
            <a:ext cx="10072711" cy="3474720"/>
          </a:xfrm>
        </p:spPr>
        <p:txBody>
          <a:bodyPr anchor="ctr">
            <a:normAutofit/>
          </a:bodyPr>
          <a:lstStyle>
            <a:lvl1pPr algn="l">
              <a:defRPr sz="576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930014" y="4206240"/>
            <a:ext cx="9043865" cy="4572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92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07055" y="5224855"/>
            <a:ext cx="10698479" cy="1867037"/>
          </a:xfrm>
        </p:spPr>
        <p:txBody>
          <a:bodyPr anchor="ctr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5026" y="381381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8175" y="3892967"/>
            <a:ext cx="935720" cy="43815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‹№›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961182" y="777606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337822" y="3486367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458010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7056" y="2926081"/>
            <a:ext cx="10698480" cy="3269814"/>
          </a:xfrm>
        </p:spPr>
        <p:txBody>
          <a:bodyPr anchor="b">
            <a:normAutofit/>
          </a:bodyPr>
          <a:lstStyle>
            <a:lvl1pPr algn="l">
              <a:defRPr sz="576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07056" y="6217920"/>
            <a:ext cx="10698480" cy="875546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5026" y="589407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8175" y="5979705"/>
            <a:ext cx="935720" cy="43815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18427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419939" y="731520"/>
            <a:ext cx="10072711" cy="3474720"/>
          </a:xfrm>
        </p:spPr>
        <p:txBody>
          <a:bodyPr anchor="ctr">
            <a:normAutofit/>
          </a:bodyPr>
          <a:lstStyle>
            <a:lvl1pPr algn="l">
              <a:defRPr sz="576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07054" y="5212080"/>
            <a:ext cx="10698480" cy="100584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80">
                <a:solidFill>
                  <a:schemeClr val="accent1"/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07056" y="6217920"/>
            <a:ext cx="10698480" cy="875546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5026" y="589407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8175" y="5979705"/>
            <a:ext cx="935720" cy="43815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‹№›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961182" y="777606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337822" y="3486367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4703927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7055" y="752888"/>
            <a:ext cx="10698479" cy="3456024"/>
          </a:xfrm>
        </p:spPr>
        <p:txBody>
          <a:bodyPr anchor="ctr">
            <a:normAutofit/>
          </a:bodyPr>
          <a:lstStyle>
            <a:lvl1pPr algn="l">
              <a:defRPr sz="576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07054" y="5212080"/>
            <a:ext cx="10698480" cy="100584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80">
                <a:solidFill>
                  <a:schemeClr val="accent1"/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07056" y="6217920"/>
            <a:ext cx="10698480" cy="875546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5026" y="589407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8175" y="5979705"/>
            <a:ext cx="935720" cy="43815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6640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5026" y="85725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928609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153775" y="752887"/>
            <a:ext cx="2649121" cy="6340580"/>
          </a:xfrm>
        </p:spPr>
        <p:txBody>
          <a:bodyPr vert="eaVert" anchor="ctr"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07054" y="752887"/>
            <a:ext cx="7772400" cy="6340580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5026" y="85725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586277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4492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4842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354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1511" y="748932"/>
            <a:ext cx="10694024" cy="1537068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7054" y="2560320"/>
            <a:ext cx="10698480" cy="4533146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5026" y="85725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132199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7836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597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5957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1958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4425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9831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341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7055" y="2470500"/>
            <a:ext cx="10698479" cy="1762560"/>
          </a:xfrm>
        </p:spPr>
        <p:txBody>
          <a:bodyPr anchor="b"/>
          <a:lstStyle>
            <a:lvl1pPr algn="l">
              <a:defRPr sz="48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07055" y="4236155"/>
            <a:ext cx="10698479" cy="1032480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5026" y="381381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8175" y="3892967"/>
            <a:ext cx="935720" cy="438150"/>
          </a:xfrm>
        </p:spPr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933122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07054" y="2560320"/>
            <a:ext cx="5176637" cy="4533146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28896" y="2551467"/>
            <a:ext cx="5176637" cy="4533146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5026" y="85725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8175" y="945339"/>
            <a:ext cx="935720" cy="438150"/>
          </a:xfrm>
        </p:spPr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66519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7248" y="2367244"/>
            <a:ext cx="4791278" cy="691514"/>
          </a:xfrm>
        </p:spPr>
        <p:txBody>
          <a:bodyPr anchor="b">
            <a:noAutofit/>
          </a:bodyPr>
          <a:lstStyle>
            <a:lvl1pPr marL="0" indent="0">
              <a:buNone/>
              <a:defRPr sz="288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07055" y="3058759"/>
            <a:ext cx="5211472" cy="4024872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07956" y="2363370"/>
            <a:ext cx="4798801" cy="691514"/>
          </a:xfrm>
        </p:spPr>
        <p:txBody>
          <a:bodyPr anchor="b">
            <a:noAutofit/>
          </a:bodyPr>
          <a:lstStyle>
            <a:lvl1pPr marL="0" indent="0">
              <a:buNone/>
              <a:defRPr sz="288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600348" y="3054886"/>
            <a:ext cx="5206409" cy="4024872"/>
          </a:xfrm>
        </p:spPr>
        <p:txBody>
          <a:bodyPr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5026" y="85725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8175" y="945339"/>
            <a:ext cx="935720" cy="438150"/>
          </a:xfrm>
        </p:spPr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72292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5026" y="85725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62451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5026" y="85725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87388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7055" y="535306"/>
            <a:ext cx="4206239" cy="1171574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87614" y="535306"/>
            <a:ext cx="6217920" cy="6497956"/>
          </a:xfrm>
        </p:spPr>
        <p:txBody>
          <a:bodyPr anchor="ctr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07055" y="1918336"/>
            <a:ext cx="4206239" cy="5114923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5026" y="85725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73921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7056" y="5760720"/>
            <a:ext cx="10698480" cy="680086"/>
          </a:xfrm>
        </p:spPr>
        <p:txBody>
          <a:bodyPr anchor="b">
            <a:normAutofit/>
          </a:bodyPr>
          <a:lstStyle>
            <a:lvl1pPr algn="l">
              <a:defRPr sz="288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07054" y="761958"/>
            <a:ext cx="10698480" cy="4625964"/>
          </a:xfrm>
        </p:spPr>
        <p:txBody>
          <a:bodyPr anchor="t">
            <a:normAutofit/>
          </a:bodyPr>
          <a:lstStyle>
            <a:lvl1pPr marL="0" indent="0" algn="ctr">
              <a:buNone/>
              <a:defRPr sz="1920"/>
            </a:lvl1pPr>
            <a:lvl2pPr marL="548640" indent="0">
              <a:buNone/>
              <a:defRPr sz="1920"/>
            </a:lvl2pPr>
            <a:lvl3pPr marL="1097280" indent="0">
              <a:buNone/>
              <a:defRPr sz="1920"/>
            </a:lvl3pPr>
            <a:lvl4pPr marL="1645920" indent="0">
              <a:buNone/>
              <a:defRPr sz="1920"/>
            </a:lvl4pPr>
            <a:lvl5pPr marL="2194560" indent="0">
              <a:buNone/>
              <a:defRPr sz="1920"/>
            </a:lvl5pPr>
            <a:lvl6pPr marL="2743200" indent="0">
              <a:buNone/>
              <a:defRPr sz="1920"/>
            </a:lvl6pPr>
            <a:lvl7pPr marL="3291840" indent="0">
              <a:buNone/>
              <a:defRPr sz="1920"/>
            </a:lvl7pPr>
            <a:lvl8pPr marL="3840480" indent="0">
              <a:buNone/>
              <a:defRPr sz="1920"/>
            </a:lvl8pPr>
            <a:lvl9pPr marL="4389120" indent="0">
              <a:buNone/>
              <a:defRPr sz="192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07056" y="6440806"/>
            <a:ext cx="10698480" cy="592454"/>
          </a:xfrm>
        </p:spPr>
        <p:txBody>
          <a:bodyPr>
            <a:normAutofit/>
          </a:bodyPr>
          <a:lstStyle>
            <a:lvl1pPr marL="0" indent="0">
              <a:buNone/>
              <a:defRPr sz="144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5026" y="5894071"/>
            <a:ext cx="1906232" cy="60875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8175" y="5979705"/>
            <a:ext cx="935720" cy="438150"/>
          </a:xfrm>
        </p:spPr>
        <p:txBody>
          <a:bodyPr/>
          <a:lstStyle/>
          <a:p>
            <a:fld id="{6D22F896-40B5-4ADD-8801-0D06FADFA095}" type="slidenum">
              <a:rPr lang="en-US" smtClean="0"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70899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74320"/>
            <a:ext cx="3421819" cy="7966354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32665" y="-943"/>
            <a:ext cx="2828009" cy="8224847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219456" cy="8229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11510" y="748932"/>
            <a:ext cx="10694024" cy="15370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07054" y="2560320"/>
            <a:ext cx="10698480" cy="4663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433935" y="7356525"/>
            <a:ext cx="1375540" cy="4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7055" y="7362970"/>
            <a:ext cx="9143999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638175" y="945339"/>
            <a:ext cx="93572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987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  <p:sldLayoutId id="2147484321" r:id="rId12"/>
    <p:sldLayoutId id="2147484322" r:id="rId13"/>
    <p:sldLayoutId id="2147484323" r:id="rId14"/>
    <p:sldLayoutId id="2147484324" r:id="rId15"/>
    <p:sldLayoutId id="2147484325" r:id="rId16"/>
    <p:sldLayoutId id="2147484326" r:id="rId17"/>
    <p:sldLayoutId id="2147484327" r:id="rId18"/>
    <p:sldLayoutId id="2147484328" r:id="rId19"/>
    <p:sldLayoutId id="2147484329" r:id="rId20"/>
    <p:sldLayoutId id="2147484330" r:id="rId21"/>
    <p:sldLayoutId id="2147484331" r:id="rId22"/>
    <p:sldLayoutId id="2147484332" r:id="rId23"/>
    <p:sldLayoutId id="2147484333" r:id="rId24"/>
    <p:sldLayoutId id="2147484334" r:id="rId25"/>
    <p:sldLayoutId id="2147484335" r:id="rId26"/>
  </p:sldLayoutIdLst>
  <p:hf sldNum="0" hdr="0" ftr="0" dt="0"/>
  <p:txStyles>
    <p:titleStyle>
      <a:lvl1pPr algn="l" defTabSz="548640" rtl="0" eaLnBrk="1" latinLnBrk="0" hangingPunct="1">
        <a:spcBef>
          <a:spcPct val="0"/>
        </a:spcBef>
        <a:buNone/>
        <a:defRPr sz="432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11480" indent="-41148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1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91540" indent="-34290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9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8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92024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46888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01752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56616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411480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66344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sv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428637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Фінансовий план на 2026 рік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3932396"/>
            <a:ext cx="7468553" cy="11265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КП ТМР «Тростянецька комунальна аптека»</a:t>
            </a:r>
            <a:endParaRPr lang="en-US" sz="3500" dirty="0"/>
          </a:p>
        </p:txBody>
      </p:sp>
      <p:sp>
        <p:nvSpPr>
          <p:cNvPr id="5" name="Text 2"/>
          <p:cNvSpPr/>
          <p:nvPr/>
        </p:nvSpPr>
        <p:spPr>
          <a:xfrm>
            <a:off x="837724" y="5417939"/>
            <a:ext cx="746855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Доповідач:</a:t>
            </a: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Оксана КОПИЛОВА</a:t>
            </a:r>
            <a:endParaRPr lang="en-US" sz="18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969288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Забезпечення стабільного розвитку та якості послуг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2736294"/>
            <a:ext cx="746855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Фінансовий план на 2026 рік забезпечує збалансований розвиток підприємства з фокусом на зростання якості послуг та соціальної відповідальності перед громадою Тростянецької ТГ.</a:t>
            </a:r>
            <a:endParaRPr lang="en-US" sz="1850" dirty="0"/>
          </a:p>
        </p:txBody>
      </p:sp>
      <p:sp>
        <p:nvSpPr>
          <p:cNvPr id="5" name="Text 2"/>
          <p:cNvSpPr/>
          <p:nvPr/>
        </p:nvSpPr>
        <p:spPr>
          <a:xfrm>
            <a:off x="1196697" y="4423767"/>
            <a:ext cx="7109579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«Наша місія — не лише досягнення фінансових показників, а й безперервне покращення доступу до якісних медичних препаратів та розвиток професійного колективу. Ми будуємо майбутнє з впевненістю та відповідальністю.»</a:t>
            </a:r>
            <a:endParaRPr lang="en-US" sz="1850" dirty="0"/>
          </a:p>
        </p:txBody>
      </p:sp>
      <p:sp>
        <p:nvSpPr>
          <p:cNvPr id="6" name="Shape 3"/>
          <p:cNvSpPr/>
          <p:nvPr/>
        </p:nvSpPr>
        <p:spPr>
          <a:xfrm>
            <a:off x="837724" y="4154567"/>
            <a:ext cx="30480" cy="2070497"/>
          </a:xfrm>
          <a:prstGeom prst="rect">
            <a:avLst/>
          </a:prstGeom>
          <a:solidFill>
            <a:srgbClr val="F5A3A3"/>
          </a:solidFill>
          <a:ln/>
        </p:spPr>
      </p:sp>
      <p:sp>
        <p:nvSpPr>
          <p:cNvPr id="7" name="Text 4"/>
          <p:cNvSpPr/>
          <p:nvPr/>
        </p:nvSpPr>
        <p:spPr>
          <a:xfrm>
            <a:off x="837724" y="6494264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 повагою,</a:t>
            </a: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</a:t>
            </a:r>
            <a:endParaRPr lang="en-US" sz="1850" dirty="0"/>
          </a:p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Керівництво КП ТМР «Тростянецька комунальна аптека»</a:t>
            </a: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2470" y="1044535"/>
            <a:ext cx="8176736" cy="598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Ключові фінансові показники 2026</a:t>
            </a:r>
            <a:endParaRPr lang="en-US" sz="3750" dirty="0"/>
          </a:p>
        </p:txBody>
      </p:sp>
      <p:sp>
        <p:nvSpPr>
          <p:cNvPr id="3" name="Shape 1"/>
          <p:cNvSpPr/>
          <p:nvPr/>
        </p:nvSpPr>
        <p:spPr>
          <a:xfrm>
            <a:off x="712470" y="2294573"/>
            <a:ext cx="6516172" cy="2206109"/>
          </a:xfrm>
          <a:prstGeom prst="roundRect">
            <a:avLst>
              <a:gd name="adj" fmla="val 4974"/>
            </a:avLst>
          </a:prstGeom>
          <a:solidFill>
            <a:srgbClr val="FFFAFA"/>
          </a:solidFill>
          <a:ln/>
        </p:spPr>
      </p:sp>
      <p:sp>
        <p:nvSpPr>
          <p:cNvPr id="4" name="Shape 2"/>
          <p:cNvSpPr/>
          <p:nvPr/>
        </p:nvSpPr>
        <p:spPr>
          <a:xfrm>
            <a:off x="712470" y="2271713"/>
            <a:ext cx="6516172" cy="91440"/>
          </a:xfrm>
          <a:prstGeom prst="roundRect">
            <a:avLst>
              <a:gd name="adj" fmla="val 33394"/>
            </a:avLst>
          </a:prstGeom>
          <a:solidFill>
            <a:srgbClr val="F5A3A3"/>
          </a:solidFill>
          <a:ln/>
        </p:spPr>
      </p:sp>
      <p:sp>
        <p:nvSpPr>
          <p:cNvPr id="5" name="Shape 3"/>
          <p:cNvSpPr/>
          <p:nvPr/>
        </p:nvSpPr>
        <p:spPr>
          <a:xfrm>
            <a:off x="3665160" y="1989296"/>
            <a:ext cx="610672" cy="610672"/>
          </a:xfrm>
          <a:prstGeom prst="roundRect">
            <a:avLst>
              <a:gd name="adj" fmla="val 149737"/>
            </a:avLst>
          </a:prstGeom>
          <a:solidFill>
            <a:srgbClr val="F5A3A3"/>
          </a:solidFill>
          <a:ln/>
        </p:spPr>
      </p:sp>
      <p:sp>
        <p:nvSpPr>
          <p:cNvPr id="6" name="Text 4"/>
          <p:cNvSpPr/>
          <p:nvPr/>
        </p:nvSpPr>
        <p:spPr>
          <a:xfrm>
            <a:off x="3848398" y="2141934"/>
            <a:ext cx="244197" cy="3052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900" dirty="0">
                <a:solidFill>
                  <a:srgbClr val="000000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1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938808" y="2803446"/>
            <a:ext cx="2873812" cy="35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Чистий дохід</a:t>
            </a:r>
            <a:endParaRPr lang="en-US" sz="2250" dirty="0"/>
          </a:p>
        </p:txBody>
      </p:sp>
      <p:sp>
        <p:nvSpPr>
          <p:cNvPr id="8" name="Text 6"/>
          <p:cNvSpPr/>
          <p:nvPr/>
        </p:nvSpPr>
        <p:spPr>
          <a:xfrm>
            <a:off x="938808" y="3266480"/>
            <a:ext cx="6063496" cy="301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b="1" dirty="0">
                <a:solidFill>
                  <a:srgbClr val="5CC97B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14 559 тис. грн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938808" y="3671649"/>
            <a:ext cx="6063496" cy="6026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b="1" dirty="0">
                <a:solidFill>
                  <a:srgbClr val="1F1E1E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Прогнозується зростання в 2.0 рази порівняно з фактичними показниками 2025 року.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7401639" y="2294573"/>
            <a:ext cx="6516291" cy="2206109"/>
          </a:xfrm>
          <a:prstGeom prst="roundRect">
            <a:avLst>
              <a:gd name="adj" fmla="val 4974"/>
            </a:avLst>
          </a:prstGeom>
          <a:solidFill>
            <a:srgbClr val="FFFAFA"/>
          </a:solidFill>
          <a:ln/>
        </p:spPr>
      </p:sp>
      <p:sp>
        <p:nvSpPr>
          <p:cNvPr id="11" name="Shape 9"/>
          <p:cNvSpPr/>
          <p:nvPr/>
        </p:nvSpPr>
        <p:spPr>
          <a:xfrm>
            <a:off x="7401639" y="2271713"/>
            <a:ext cx="6516291" cy="91440"/>
          </a:xfrm>
          <a:prstGeom prst="roundRect">
            <a:avLst>
              <a:gd name="adj" fmla="val 33394"/>
            </a:avLst>
          </a:prstGeom>
          <a:solidFill>
            <a:srgbClr val="F5A3A3"/>
          </a:solidFill>
          <a:ln/>
        </p:spPr>
      </p:sp>
      <p:sp>
        <p:nvSpPr>
          <p:cNvPr id="12" name="Shape 10"/>
          <p:cNvSpPr/>
          <p:nvPr/>
        </p:nvSpPr>
        <p:spPr>
          <a:xfrm>
            <a:off x="10354449" y="1989296"/>
            <a:ext cx="610672" cy="610672"/>
          </a:xfrm>
          <a:prstGeom prst="roundRect">
            <a:avLst>
              <a:gd name="adj" fmla="val 149737"/>
            </a:avLst>
          </a:prstGeom>
          <a:solidFill>
            <a:srgbClr val="F5A3A3"/>
          </a:solidFill>
          <a:ln/>
        </p:spPr>
      </p:sp>
      <p:sp>
        <p:nvSpPr>
          <p:cNvPr id="13" name="Text 11"/>
          <p:cNvSpPr/>
          <p:nvPr/>
        </p:nvSpPr>
        <p:spPr>
          <a:xfrm>
            <a:off x="10537686" y="2141934"/>
            <a:ext cx="244197" cy="3052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900" dirty="0">
                <a:solidFill>
                  <a:srgbClr val="000000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2</a:t>
            </a:r>
            <a:endParaRPr lang="en-US" sz="1900" dirty="0"/>
          </a:p>
        </p:txBody>
      </p:sp>
      <p:sp>
        <p:nvSpPr>
          <p:cNvPr id="14" name="Text 12"/>
          <p:cNvSpPr/>
          <p:nvPr/>
        </p:nvSpPr>
        <p:spPr>
          <a:xfrm>
            <a:off x="7627977" y="2803446"/>
            <a:ext cx="2873812" cy="35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Валовий прибуток</a:t>
            </a:r>
            <a:endParaRPr lang="en-US" sz="2250" dirty="0"/>
          </a:p>
        </p:txBody>
      </p:sp>
      <p:sp>
        <p:nvSpPr>
          <p:cNvPr id="15" name="Text 13"/>
          <p:cNvSpPr/>
          <p:nvPr/>
        </p:nvSpPr>
        <p:spPr>
          <a:xfrm>
            <a:off x="7627977" y="3266480"/>
            <a:ext cx="6063615" cy="301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b="1" dirty="0">
                <a:solidFill>
                  <a:srgbClr val="5E98F1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3 935 тис. грн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7627977" y="3671649"/>
            <a:ext cx="6063615" cy="6026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Очікується збільшення на 41,9% порівняно з попереднім роком, що свідчить про ефективність операційної діяльності.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712470" y="4978956"/>
            <a:ext cx="6516172" cy="2206109"/>
          </a:xfrm>
          <a:prstGeom prst="roundRect">
            <a:avLst>
              <a:gd name="adj" fmla="val 4974"/>
            </a:avLst>
          </a:prstGeom>
          <a:solidFill>
            <a:srgbClr val="FFFAFA"/>
          </a:solidFill>
          <a:ln/>
        </p:spPr>
      </p:sp>
      <p:sp>
        <p:nvSpPr>
          <p:cNvPr id="18" name="Shape 16"/>
          <p:cNvSpPr/>
          <p:nvPr/>
        </p:nvSpPr>
        <p:spPr>
          <a:xfrm>
            <a:off x="712470" y="4956096"/>
            <a:ext cx="6516172" cy="91440"/>
          </a:xfrm>
          <a:prstGeom prst="roundRect">
            <a:avLst>
              <a:gd name="adj" fmla="val 33394"/>
            </a:avLst>
          </a:prstGeom>
          <a:solidFill>
            <a:srgbClr val="F5A3A3"/>
          </a:solidFill>
          <a:ln/>
        </p:spPr>
      </p:sp>
      <p:sp>
        <p:nvSpPr>
          <p:cNvPr id="19" name="Shape 17"/>
          <p:cNvSpPr/>
          <p:nvPr/>
        </p:nvSpPr>
        <p:spPr>
          <a:xfrm>
            <a:off x="3665160" y="4673679"/>
            <a:ext cx="610672" cy="610672"/>
          </a:xfrm>
          <a:prstGeom prst="roundRect">
            <a:avLst>
              <a:gd name="adj" fmla="val 149737"/>
            </a:avLst>
          </a:prstGeom>
          <a:solidFill>
            <a:srgbClr val="F5A3A3"/>
          </a:solidFill>
          <a:ln/>
        </p:spPr>
      </p:sp>
      <p:sp>
        <p:nvSpPr>
          <p:cNvPr id="20" name="Text 18"/>
          <p:cNvSpPr/>
          <p:nvPr/>
        </p:nvSpPr>
        <p:spPr>
          <a:xfrm>
            <a:off x="3848398" y="4826318"/>
            <a:ext cx="244197" cy="3052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900" dirty="0">
                <a:solidFill>
                  <a:srgbClr val="000000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3</a:t>
            </a:r>
            <a:endParaRPr lang="en-US" sz="1900" dirty="0"/>
          </a:p>
        </p:txBody>
      </p:sp>
      <p:sp>
        <p:nvSpPr>
          <p:cNvPr id="21" name="Text 19"/>
          <p:cNvSpPr/>
          <p:nvPr/>
        </p:nvSpPr>
        <p:spPr>
          <a:xfrm>
            <a:off x="938808" y="5487829"/>
            <a:ext cx="3531989" cy="35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Операційний прибуток</a:t>
            </a:r>
            <a:endParaRPr lang="en-US" sz="2250" dirty="0"/>
          </a:p>
        </p:txBody>
      </p:sp>
      <p:sp>
        <p:nvSpPr>
          <p:cNvPr id="22" name="Text 20"/>
          <p:cNvSpPr/>
          <p:nvPr/>
        </p:nvSpPr>
        <p:spPr>
          <a:xfrm>
            <a:off x="938808" y="5950863"/>
            <a:ext cx="6063496" cy="301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b="1" dirty="0">
                <a:solidFill>
                  <a:srgbClr val="B05EF1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887 тис. грн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938808" y="6356032"/>
            <a:ext cx="6063496" cy="6026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Планується зростання операційного прибутку в 2.2 рази, що відображає посилення фінансової стійкості аптеки.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7401639" y="4978956"/>
            <a:ext cx="6516291" cy="2206109"/>
          </a:xfrm>
          <a:prstGeom prst="roundRect">
            <a:avLst>
              <a:gd name="adj" fmla="val 4974"/>
            </a:avLst>
          </a:prstGeom>
          <a:solidFill>
            <a:srgbClr val="FFFAFA"/>
          </a:solidFill>
          <a:ln/>
        </p:spPr>
      </p:sp>
      <p:sp>
        <p:nvSpPr>
          <p:cNvPr id="25" name="Shape 23"/>
          <p:cNvSpPr/>
          <p:nvPr/>
        </p:nvSpPr>
        <p:spPr>
          <a:xfrm>
            <a:off x="7401639" y="4956096"/>
            <a:ext cx="6516291" cy="91440"/>
          </a:xfrm>
          <a:prstGeom prst="roundRect">
            <a:avLst>
              <a:gd name="adj" fmla="val 33394"/>
            </a:avLst>
          </a:prstGeom>
          <a:solidFill>
            <a:srgbClr val="F5A3A3"/>
          </a:solidFill>
          <a:ln/>
        </p:spPr>
      </p:sp>
      <p:sp>
        <p:nvSpPr>
          <p:cNvPr id="26" name="Shape 24"/>
          <p:cNvSpPr/>
          <p:nvPr/>
        </p:nvSpPr>
        <p:spPr>
          <a:xfrm>
            <a:off x="10354449" y="4673679"/>
            <a:ext cx="610672" cy="610672"/>
          </a:xfrm>
          <a:prstGeom prst="roundRect">
            <a:avLst>
              <a:gd name="adj" fmla="val 149737"/>
            </a:avLst>
          </a:prstGeom>
          <a:solidFill>
            <a:srgbClr val="F5A3A3"/>
          </a:solidFill>
          <a:ln/>
        </p:spPr>
      </p:sp>
      <p:sp>
        <p:nvSpPr>
          <p:cNvPr id="27" name="Text 25"/>
          <p:cNvSpPr/>
          <p:nvPr/>
        </p:nvSpPr>
        <p:spPr>
          <a:xfrm>
            <a:off x="10537686" y="4826318"/>
            <a:ext cx="244197" cy="3052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900" dirty="0">
                <a:solidFill>
                  <a:srgbClr val="000000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4</a:t>
            </a:r>
            <a:endParaRPr lang="en-US" sz="1900" dirty="0"/>
          </a:p>
        </p:txBody>
      </p:sp>
      <p:sp>
        <p:nvSpPr>
          <p:cNvPr id="28" name="Text 26"/>
          <p:cNvSpPr/>
          <p:nvPr/>
        </p:nvSpPr>
        <p:spPr>
          <a:xfrm>
            <a:off x="7627977" y="5487829"/>
            <a:ext cx="3237667" cy="35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Фінансова підтримка</a:t>
            </a:r>
            <a:endParaRPr lang="en-US" sz="2250" dirty="0"/>
          </a:p>
        </p:txBody>
      </p:sp>
      <p:sp>
        <p:nvSpPr>
          <p:cNvPr id="29" name="Text 27"/>
          <p:cNvSpPr/>
          <p:nvPr/>
        </p:nvSpPr>
        <p:spPr>
          <a:xfrm>
            <a:off x="7627977" y="5950863"/>
            <a:ext cx="6063615" cy="301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b="1" dirty="0">
                <a:solidFill>
                  <a:srgbClr val="F9D933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940 тис. грн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7627977" y="6356032"/>
            <a:ext cx="6063615" cy="6026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Заплановано отримання фінансової підтримки з місцевого бюджету, що сприятиме стабільному розвитку.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008" y="554117"/>
            <a:ext cx="7978616" cy="5881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7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Динаміка показників: 2025 vs 2026</a:t>
            </a:r>
            <a:endParaRPr lang="en-US" sz="37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08" y="1580674"/>
            <a:ext cx="8270200" cy="4031337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2704624" y="5612011"/>
            <a:ext cx="199906" cy="199906"/>
          </a:xfrm>
          <a:prstGeom prst="roundRect">
            <a:avLst>
              <a:gd name="adj" fmla="val 9148"/>
            </a:avLst>
          </a:prstGeom>
          <a:solidFill>
            <a:srgbClr val="F5A3A3"/>
          </a:solidFill>
          <a:ln/>
        </p:spPr>
      </p:sp>
      <p:sp>
        <p:nvSpPr>
          <p:cNvPr id="5" name="Text 2"/>
          <p:cNvSpPr/>
          <p:nvPr/>
        </p:nvSpPr>
        <p:spPr>
          <a:xfrm>
            <a:off x="2965490" y="5612011"/>
            <a:ext cx="511612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Дохід</a:t>
            </a:r>
            <a:endParaRPr lang="en-US" sz="1550" dirty="0"/>
          </a:p>
        </p:txBody>
      </p:sp>
      <p:sp>
        <p:nvSpPr>
          <p:cNvPr id="6" name="Shape 3"/>
          <p:cNvSpPr/>
          <p:nvPr/>
        </p:nvSpPr>
        <p:spPr>
          <a:xfrm>
            <a:off x="4449485" y="5612011"/>
            <a:ext cx="199906" cy="199906"/>
          </a:xfrm>
          <a:prstGeom prst="roundRect">
            <a:avLst>
              <a:gd name="adj" fmla="val 9148"/>
            </a:avLst>
          </a:prstGeom>
          <a:solidFill>
            <a:srgbClr val="CCF5A3"/>
          </a:solidFill>
          <a:ln/>
        </p:spPr>
      </p:sp>
      <p:sp>
        <p:nvSpPr>
          <p:cNvPr id="7" name="Text 4"/>
          <p:cNvSpPr/>
          <p:nvPr/>
        </p:nvSpPr>
        <p:spPr>
          <a:xfrm>
            <a:off x="4710351" y="5612011"/>
            <a:ext cx="754142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Витрати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6436995" y="5612011"/>
            <a:ext cx="199906" cy="199906"/>
          </a:xfrm>
          <a:prstGeom prst="roundRect">
            <a:avLst>
              <a:gd name="adj" fmla="val 9148"/>
            </a:avLst>
          </a:prstGeom>
          <a:solidFill>
            <a:srgbClr val="A3F5F5"/>
          </a:solidFill>
          <a:ln/>
        </p:spPr>
      </p:sp>
      <p:sp>
        <p:nvSpPr>
          <p:cNvPr id="9" name="Text 6"/>
          <p:cNvSpPr/>
          <p:nvPr/>
        </p:nvSpPr>
        <p:spPr>
          <a:xfrm>
            <a:off x="6697861" y="5612011"/>
            <a:ext cx="876776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Прибуток</a:t>
            </a:r>
            <a:endParaRPr lang="en-US" sz="1550" dirty="0"/>
          </a:p>
        </p:txBody>
      </p:sp>
      <p:sp>
        <p:nvSpPr>
          <p:cNvPr id="10" name="Text 7"/>
          <p:cNvSpPr/>
          <p:nvPr/>
        </p:nvSpPr>
        <p:spPr>
          <a:xfrm>
            <a:off x="9587746" y="3015496"/>
            <a:ext cx="4228028" cy="17616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Представлені дані демонструють значне зростання всіх ключових фінансових показників, запланованих на 2026 рік, порівняно з фактичними результатами 2025 року. Це свідчить про амбітні цілі та впевненість у розвитку підприємства.</a:t>
            </a:r>
            <a:endParaRPr lang="en-US" sz="1550" dirty="0"/>
          </a:p>
        </p:txBody>
      </p:sp>
      <p:sp>
        <p:nvSpPr>
          <p:cNvPr id="11" name="Shape 8"/>
          <p:cNvSpPr/>
          <p:nvPr/>
        </p:nvSpPr>
        <p:spPr>
          <a:xfrm>
            <a:off x="822008" y="6587728"/>
            <a:ext cx="4217313" cy="1087636"/>
          </a:xfrm>
          <a:prstGeom prst="roundRect">
            <a:avLst>
              <a:gd name="adj" fmla="val 44126"/>
            </a:avLst>
          </a:prstGeom>
          <a:solidFill>
            <a:srgbClr val="5E98F1"/>
          </a:solidFill>
          <a:ln/>
        </p:spPr>
      </p:sp>
      <p:sp>
        <p:nvSpPr>
          <p:cNvPr id="12" name="Text 9"/>
          <p:cNvSpPr/>
          <p:nvPr/>
        </p:nvSpPr>
        <p:spPr>
          <a:xfrm>
            <a:off x="1021913" y="6787634"/>
            <a:ext cx="2352556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Зростання доходу</a:t>
            </a:r>
            <a:endParaRPr lang="en-US" sz="1850" dirty="0"/>
          </a:p>
        </p:txBody>
      </p:sp>
      <p:sp>
        <p:nvSpPr>
          <p:cNvPr id="13" name="Text 10"/>
          <p:cNvSpPr/>
          <p:nvPr/>
        </p:nvSpPr>
        <p:spPr>
          <a:xfrm>
            <a:off x="1021913" y="7181850"/>
            <a:ext cx="3817501" cy="2936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000000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+100,2%</a:t>
            </a:r>
            <a:endParaRPr lang="en-US" sz="1550" dirty="0"/>
          </a:p>
        </p:txBody>
      </p:sp>
      <p:sp>
        <p:nvSpPr>
          <p:cNvPr id="14" name="Shape 11"/>
          <p:cNvSpPr/>
          <p:nvPr/>
        </p:nvSpPr>
        <p:spPr>
          <a:xfrm>
            <a:off x="5206365" y="6587728"/>
            <a:ext cx="4217432" cy="1087636"/>
          </a:xfrm>
          <a:prstGeom prst="roundRect">
            <a:avLst>
              <a:gd name="adj" fmla="val 44126"/>
            </a:avLst>
          </a:prstGeom>
          <a:solidFill>
            <a:srgbClr val="FAA1A1"/>
          </a:solidFill>
          <a:ln/>
        </p:spPr>
      </p:sp>
      <p:sp>
        <p:nvSpPr>
          <p:cNvPr id="15" name="Text 12"/>
          <p:cNvSpPr/>
          <p:nvPr/>
        </p:nvSpPr>
        <p:spPr>
          <a:xfrm>
            <a:off x="5406271" y="6787634"/>
            <a:ext cx="2352556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Зростання витрат</a:t>
            </a:r>
            <a:endParaRPr lang="en-US" sz="1850" dirty="0"/>
          </a:p>
        </p:txBody>
      </p:sp>
      <p:sp>
        <p:nvSpPr>
          <p:cNvPr id="16" name="Text 13"/>
          <p:cNvSpPr/>
          <p:nvPr/>
        </p:nvSpPr>
        <p:spPr>
          <a:xfrm>
            <a:off x="5406271" y="7181850"/>
            <a:ext cx="3817620" cy="2936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000000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+85,0%</a:t>
            </a:r>
            <a:endParaRPr lang="en-US" sz="1550" dirty="0"/>
          </a:p>
        </p:txBody>
      </p:sp>
      <p:sp>
        <p:nvSpPr>
          <p:cNvPr id="17" name="Shape 14"/>
          <p:cNvSpPr/>
          <p:nvPr/>
        </p:nvSpPr>
        <p:spPr>
          <a:xfrm>
            <a:off x="9590842" y="6587728"/>
            <a:ext cx="4217313" cy="1087636"/>
          </a:xfrm>
          <a:prstGeom prst="roundRect">
            <a:avLst>
              <a:gd name="adj" fmla="val 44126"/>
            </a:avLst>
          </a:prstGeom>
          <a:solidFill>
            <a:srgbClr val="5CC97B"/>
          </a:solidFill>
          <a:ln/>
        </p:spPr>
      </p:sp>
      <p:sp>
        <p:nvSpPr>
          <p:cNvPr id="18" name="Text 15"/>
          <p:cNvSpPr/>
          <p:nvPr/>
        </p:nvSpPr>
        <p:spPr>
          <a:xfrm>
            <a:off x="9790748" y="6787634"/>
            <a:ext cx="2352556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Зростання прибутку</a:t>
            </a:r>
            <a:endParaRPr lang="en-US" sz="1850" dirty="0"/>
          </a:p>
        </p:txBody>
      </p:sp>
      <p:sp>
        <p:nvSpPr>
          <p:cNvPr id="19" name="Text 16"/>
          <p:cNvSpPr/>
          <p:nvPr/>
        </p:nvSpPr>
        <p:spPr>
          <a:xfrm>
            <a:off x="9790748" y="7181850"/>
            <a:ext cx="3817501" cy="2936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000000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+119,6%</a:t>
            </a:r>
            <a:endParaRPr lang="en-US" sz="15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292310" y="454938"/>
            <a:ext cx="5658207" cy="4549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en-US" sz="28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Квартальна динаміка 2026 року</a:t>
            </a:r>
            <a:endParaRPr lang="en-US" sz="2850" dirty="0"/>
          </a:p>
        </p:txBody>
      </p:sp>
      <p:sp>
        <p:nvSpPr>
          <p:cNvPr id="3" name="Text 1"/>
          <p:cNvSpPr/>
          <p:nvPr/>
        </p:nvSpPr>
        <p:spPr>
          <a:xfrm>
            <a:off x="2292310" y="1109782"/>
            <a:ext cx="10045779" cy="4071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Цей графік відображає очікувану квартальну динаміку основних фінансових показників, що дозволяє оцінити рівномірність розвитку та ефективність планування протягом року.</a:t>
            </a:r>
            <a:endParaRPr lang="en-US" sz="12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310" y="1629370"/>
            <a:ext cx="10045779" cy="5161478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4927759" y="6790849"/>
            <a:ext cx="154662" cy="154662"/>
          </a:xfrm>
          <a:prstGeom prst="roundRect">
            <a:avLst>
              <a:gd name="adj" fmla="val 11824"/>
            </a:avLst>
          </a:prstGeom>
          <a:solidFill>
            <a:srgbClr val="F5A3A3"/>
          </a:solidFill>
          <a:ln/>
        </p:spPr>
      </p:sp>
      <p:sp>
        <p:nvSpPr>
          <p:cNvPr id="6" name="Text 3"/>
          <p:cNvSpPr/>
          <p:nvPr/>
        </p:nvSpPr>
        <p:spPr>
          <a:xfrm>
            <a:off x="5143381" y="6790849"/>
            <a:ext cx="395883" cy="154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Дохід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6915507" y="6790849"/>
            <a:ext cx="154662" cy="154662"/>
          </a:xfrm>
          <a:prstGeom prst="roundRect">
            <a:avLst>
              <a:gd name="adj" fmla="val 11824"/>
            </a:avLst>
          </a:prstGeom>
          <a:solidFill>
            <a:srgbClr val="CCF5A3"/>
          </a:solidFill>
          <a:ln/>
        </p:spPr>
      </p:sp>
      <p:sp>
        <p:nvSpPr>
          <p:cNvPr id="8" name="Text 5"/>
          <p:cNvSpPr/>
          <p:nvPr/>
        </p:nvSpPr>
        <p:spPr>
          <a:xfrm>
            <a:off x="7131129" y="6790849"/>
            <a:ext cx="583525" cy="154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Витрати</a:t>
            </a:r>
            <a:endParaRPr lang="en-US" sz="1200" dirty="0"/>
          </a:p>
        </p:txBody>
      </p:sp>
      <p:sp>
        <p:nvSpPr>
          <p:cNvPr id="9" name="Shape 6"/>
          <p:cNvSpPr/>
          <p:nvPr/>
        </p:nvSpPr>
        <p:spPr>
          <a:xfrm>
            <a:off x="9091017" y="6790849"/>
            <a:ext cx="154662" cy="154662"/>
          </a:xfrm>
          <a:prstGeom prst="roundRect">
            <a:avLst>
              <a:gd name="adj" fmla="val 11824"/>
            </a:avLst>
          </a:prstGeom>
          <a:solidFill>
            <a:srgbClr val="A3F5F5"/>
          </a:solidFill>
          <a:ln/>
        </p:spPr>
      </p:sp>
      <p:sp>
        <p:nvSpPr>
          <p:cNvPr id="10" name="Text 7"/>
          <p:cNvSpPr/>
          <p:nvPr/>
        </p:nvSpPr>
        <p:spPr>
          <a:xfrm>
            <a:off x="9306639" y="6790849"/>
            <a:ext cx="1305639" cy="154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Валовий прибуток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2292310" y="7367349"/>
            <a:ext cx="10045779" cy="4071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FAA1A1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Спостерігається стабільне зростання доходу та валового прибутку протягом року, з найбільшим показником у четвертому кварталі, що може бути пов'язано із сезонним попитом або впровадженням нових продуктів.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579120"/>
            <a:ext cx="6925747" cy="5920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50"/>
              </a:lnSpc>
              <a:buNone/>
            </a:pPr>
            <a:r>
              <a:rPr lang="en-US" sz="3700" b="1" dirty="0">
                <a:solidFill>
                  <a:srgbClr val="FAA1A1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Структура витрат 2026 року</a:t>
            </a:r>
            <a:endParaRPr lang="en-US" sz="37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1615678"/>
            <a:ext cx="8327231" cy="4431387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1310640" y="6077545"/>
            <a:ext cx="201335" cy="201335"/>
          </a:xfrm>
          <a:prstGeom prst="roundRect">
            <a:avLst>
              <a:gd name="adj" fmla="val 9083"/>
            </a:avLst>
          </a:prstGeom>
          <a:solidFill>
            <a:srgbClr val="F5A3A3"/>
          </a:solidFill>
          <a:ln/>
        </p:spPr>
      </p:sp>
      <p:sp>
        <p:nvSpPr>
          <p:cNvPr id="5" name="Text 2"/>
          <p:cNvSpPr/>
          <p:nvPr/>
        </p:nvSpPr>
        <p:spPr>
          <a:xfrm>
            <a:off x="1572935" y="6077545"/>
            <a:ext cx="1171813" cy="2013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Собівартість</a:t>
            </a:r>
            <a:endParaRPr lang="en-US" sz="1550" dirty="0"/>
          </a:p>
        </p:txBody>
      </p:sp>
      <p:sp>
        <p:nvSpPr>
          <p:cNvPr id="6" name="Shape 3"/>
          <p:cNvSpPr/>
          <p:nvPr/>
        </p:nvSpPr>
        <p:spPr>
          <a:xfrm>
            <a:off x="3053715" y="6077545"/>
            <a:ext cx="201335" cy="201335"/>
          </a:xfrm>
          <a:prstGeom prst="roundRect">
            <a:avLst>
              <a:gd name="adj" fmla="val 9083"/>
            </a:avLst>
          </a:prstGeom>
          <a:solidFill>
            <a:srgbClr val="F5F5A3"/>
          </a:solidFill>
          <a:ln/>
        </p:spPr>
      </p:sp>
      <p:sp>
        <p:nvSpPr>
          <p:cNvPr id="7" name="Text 4"/>
          <p:cNvSpPr/>
          <p:nvPr/>
        </p:nvSpPr>
        <p:spPr>
          <a:xfrm>
            <a:off x="3316010" y="6077545"/>
            <a:ext cx="1392079" cy="2013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Адмін. витрати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5128498" y="6077545"/>
            <a:ext cx="201335" cy="201335"/>
          </a:xfrm>
          <a:prstGeom prst="roundRect">
            <a:avLst>
              <a:gd name="adj" fmla="val 9083"/>
            </a:avLst>
          </a:prstGeom>
          <a:solidFill>
            <a:srgbClr val="A3F5A3"/>
          </a:solidFill>
          <a:ln/>
        </p:spPr>
      </p:sp>
      <p:sp>
        <p:nvSpPr>
          <p:cNvPr id="9" name="Text 6"/>
          <p:cNvSpPr/>
          <p:nvPr/>
        </p:nvSpPr>
        <p:spPr>
          <a:xfrm>
            <a:off x="5390793" y="6077545"/>
            <a:ext cx="1482328" cy="2013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Витрати на збут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7136963" y="6077545"/>
            <a:ext cx="201335" cy="201335"/>
          </a:xfrm>
          <a:prstGeom prst="roundRect">
            <a:avLst>
              <a:gd name="adj" fmla="val 9083"/>
            </a:avLst>
          </a:prstGeom>
          <a:solidFill>
            <a:srgbClr val="A3F5F5"/>
          </a:solidFill>
          <a:ln/>
        </p:spPr>
      </p:sp>
      <p:sp>
        <p:nvSpPr>
          <p:cNvPr id="11" name="Text 8"/>
          <p:cNvSpPr/>
          <p:nvPr/>
        </p:nvSpPr>
        <p:spPr>
          <a:xfrm>
            <a:off x="7399258" y="6077545"/>
            <a:ext cx="1700451" cy="2013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Фінансові витрати</a:t>
            </a:r>
            <a:endParaRPr lang="en-US" sz="1550" dirty="0"/>
          </a:p>
        </p:txBody>
      </p:sp>
      <p:sp>
        <p:nvSpPr>
          <p:cNvPr id="12" name="Text 9"/>
          <p:cNvSpPr/>
          <p:nvPr/>
        </p:nvSpPr>
        <p:spPr>
          <a:xfrm>
            <a:off x="9603343" y="2909649"/>
            <a:ext cx="4257199" cy="20752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FAA1A1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Діаграма демонструє, що найбільшу частку в загальній структурі витрат складає собівартість, що є типовим для торговельних підприємств. Це підкреслює важливість ефективного управління закупівлями та оптимізації товарних запасів.</a:t>
            </a:r>
            <a:endParaRPr lang="en-US" sz="1550" dirty="0"/>
          </a:p>
        </p:txBody>
      </p:sp>
      <p:sp>
        <p:nvSpPr>
          <p:cNvPr id="13" name="Shape 10"/>
          <p:cNvSpPr/>
          <p:nvPr/>
        </p:nvSpPr>
        <p:spPr>
          <a:xfrm>
            <a:off x="754380" y="6637020"/>
            <a:ext cx="45720" cy="1036320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4" name="Text 11"/>
          <p:cNvSpPr/>
          <p:nvPr/>
        </p:nvSpPr>
        <p:spPr>
          <a:xfrm>
            <a:off x="1024295" y="6659880"/>
            <a:ext cx="2368748" cy="2961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Собівартість</a:t>
            </a:r>
            <a:endParaRPr lang="en-US" sz="1850" dirty="0"/>
          </a:p>
        </p:txBody>
      </p:sp>
      <p:sp>
        <p:nvSpPr>
          <p:cNvPr id="15" name="Text 12"/>
          <p:cNvSpPr/>
          <p:nvPr/>
        </p:nvSpPr>
        <p:spPr>
          <a:xfrm>
            <a:off x="1024295" y="7057549"/>
            <a:ext cx="2863096" cy="5929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1F1E1E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11 564 тис. грн </a:t>
            </a: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~74.7% від загальних витрат.</a:t>
            </a:r>
            <a:endParaRPr lang="en-US" sz="1550" dirty="0"/>
          </a:p>
        </p:txBody>
      </p:sp>
      <p:sp>
        <p:nvSpPr>
          <p:cNvPr id="16" name="Shape 13"/>
          <p:cNvSpPr/>
          <p:nvPr/>
        </p:nvSpPr>
        <p:spPr>
          <a:xfrm>
            <a:off x="4076224" y="6637020"/>
            <a:ext cx="45720" cy="1036320"/>
          </a:xfrm>
          <a:prstGeom prst="rect">
            <a:avLst/>
          </a:prstGeom>
          <a:solidFill>
            <a:srgbClr val="F5A3A3"/>
          </a:solidFill>
          <a:ln/>
        </p:spPr>
      </p:sp>
      <p:sp>
        <p:nvSpPr>
          <p:cNvPr id="17" name="Text 14"/>
          <p:cNvSpPr/>
          <p:nvPr/>
        </p:nvSpPr>
        <p:spPr>
          <a:xfrm>
            <a:off x="4346138" y="6659880"/>
            <a:ext cx="2829758" cy="2961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Адміністративні витрати</a:t>
            </a:r>
            <a:endParaRPr lang="en-US" sz="1850" dirty="0"/>
          </a:p>
        </p:txBody>
      </p:sp>
      <p:sp>
        <p:nvSpPr>
          <p:cNvPr id="18" name="Text 15"/>
          <p:cNvSpPr/>
          <p:nvPr/>
        </p:nvSpPr>
        <p:spPr>
          <a:xfrm>
            <a:off x="4346138" y="7057549"/>
            <a:ext cx="2863096" cy="5929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1 181 тис. грн</a:t>
            </a: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</a:t>
            </a:r>
            <a:endParaRPr lang="en-US" sz="1550" dirty="0"/>
          </a:p>
          <a:p>
            <a:pPr marL="0" indent="0" algn="l">
              <a:lnSpc>
                <a:spcPts val="23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~7.6% від загальних витрат.</a:t>
            </a:r>
            <a:endParaRPr lang="en-US" sz="1550" dirty="0"/>
          </a:p>
        </p:txBody>
      </p:sp>
      <p:sp>
        <p:nvSpPr>
          <p:cNvPr id="19" name="Shape 16"/>
          <p:cNvSpPr/>
          <p:nvPr/>
        </p:nvSpPr>
        <p:spPr>
          <a:xfrm>
            <a:off x="7398067" y="6637020"/>
            <a:ext cx="45720" cy="1036320"/>
          </a:xfrm>
          <a:prstGeom prst="rect">
            <a:avLst/>
          </a:prstGeom>
          <a:solidFill>
            <a:srgbClr val="F5A3A3"/>
          </a:solidFill>
          <a:ln/>
        </p:spPr>
      </p:sp>
      <p:sp>
        <p:nvSpPr>
          <p:cNvPr id="20" name="Text 17"/>
          <p:cNvSpPr/>
          <p:nvPr/>
        </p:nvSpPr>
        <p:spPr>
          <a:xfrm>
            <a:off x="7667982" y="6659880"/>
            <a:ext cx="2368748" cy="2961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Витрати на збут</a:t>
            </a:r>
            <a:endParaRPr lang="en-US" sz="1850" dirty="0"/>
          </a:p>
        </p:txBody>
      </p:sp>
      <p:sp>
        <p:nvSpPr>
          <p:cNvPr id="21" name="Text 18"/>
          <p:cNvSpPr/>
          <p:nvPr/>
        </p:nvSpPr>
        <p:spPr>
          <a:xfrm>
            <a:off x="7667982" y="7057549"/>
            <a:ext cx="2863096" cy="5929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1 867 тис. грн</a:t>
            </a: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</a:t>
            </a:r>
            <a:endParaRPr lang="en-US" sz="1550" dirty="0"/>
          </a:p>
          <a:p>
            <a:pPr marL="0" indent="0" algn="l">
              <a:lnSpc>
                <a:spcPts val="23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~12.0% від загальних витрат.</a:t>
            </a:r>
            <a:endParaRPr lang="en-US" sz="1550" dirty="0"/>
          </a:p>
        </p:txBody>
      </p:sp>
      <p:sp>
        <p:nvSpPr>
          <p:cNvPr id="22" name="Shape 19"/>
          <p:cNvSpPr/>
          <p:nvPr/>
        </p:nvSpPr>
        <p:spPr>
          <a:xfrm>
            <a:off x="10719911" y="6637020"/>
            <a:ext cx="45720" cy="1036320"/>
          </a:xfrm>
          <a:prstGeom prst="rect">
            <a:avLst/>
          </a:prstGeom>
          <a:solidFill>
            <a:srgbClr val="F5A3A3"/>
          </a:solidFill>
          <a:ln/>
        </p:spPr>
      </p:sp>
      <p:sp>
        <p:nvSpPr>
          <p:cNvPr id="23" name="Text 20"/>
          <p:cNvSpPr/>
          <p:nvPr/>
        </p:nvSpPr>
        <p:spPr>
          <a:xfrm>
            <a:off x="10989826" y="6659880"/>
            <a:ext cx="2368748" cy="2961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Фінансові витрати</a:t>
            </a:r>
            <a:endParaRPr lang="en-US" sz="1850" dirty="0"/>
          </a:p>
        </p:txBody>
      </p:sp>
      <p:sp>
        <p:nvSpPr>
          <p:cNvPr id="24" name="Text 21"/>
          <p:cNvSpPr/>
          <p:nvPr/>
        </p:nvSpPr>
        <p:spPr>
          <a:xfrm>
            <a:off x="10989826" y="7057549"/>
            <a:ext cx="2863215" cy="5929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875 тис. грн</a:t>
            </a: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</a:t>
            </a:r>
            <a:endParaRPr lang="en-US" sz="1550" dirty="0"/>
          </a:p>
          <a:p>
            <a:pPr marL="0" indent="0" algn="l">
              <a:lnSpc>
                <a:spcPts val="23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~5.7% від загальних витрат.</a:t>
            </a:r>
            <a:endParaRPr lang="en-US" sz="15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95174" y="1027390"/>
            <a:ext cx="6007537" cy="5361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Податкові платежі 2026 року</a:t>
            </a:r>
            <a:endParaRPr lang="en-US" sz="3350" dirty="0"/>
          </a:p>
        </p:txBody>
      </p:sp>
      <p:sp>
        <p:nvSpPr>
          <p:cNvPr id="3" name="Text 1"/>
          <p:cNvSpPr/>
          <p:nvPr/>
        </p:nvSpPr>
        <p:spPr>
          <a:xfrm>
            <a:off x="1395174" y="1896666"/>
            <a:ext cx="7540347" cy="7704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Ефективне планування податкових платежів є ключовим для забезпечення фінансової стабільності та дотримання законодавства. Представлена структура відображає розподіл платежів між державним та місцевим бюджетами.</a:t>
            </a:r>
            <a:endParaRPr lang="en-US" sz="14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174" y="2823329"/>
            <a:ext cx="7540347" cy="4009787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3624382" y="6766958"/>
            <a:ext cx="182285" cy="182285"/>
          </a:xfrm>
          <a:prstGeom prst="roundRect">
            <a:avLst>
              <a:gd name="adj" fmla="val 10033"/>
            </a:avLst>
          </a:prstGeom>
          <a:solidFill>
            <a:srgbClr val="F5A3A3"/>
          </a:solidFill>
          <a:ln/>
        </p:spPr>
      </p:sp>
      <p:sp>
        <p:nvSpPr>
          <p:cNvPr id="6" name="Text 3"/>
          <p:cNvSpPr/>
          <p:nvPr/>
        </p:nvSpPr>
        <p:spPr>
          <a:xfrm>
            <a:off x="3867626" y="6766958"/>
            <a:ext cx="1221462" cy="182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Держ. бюджет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5241488" y="6766958"/>
            <a:ext cx="182285" cy="182285"/>
          </a:xfrm>
          <a:prstGeom prst="roundRect">
            <a:avLst>
              <a:gd name="adj" fmla="val 10033"/>
            </a:avLst>
          </a:prstGeom>
          <a:solidFill>
            <a:srgbClr val="A3F5F5"/>
          </a:solidFill>
          <a:ln/>
        </p:spPr>
      </p:sp>
      <p:sp>
        <p:nvSpPr>
          <p:cNvPr id="8" name="Text 5"/>
          <p:cNvSpPr/>
          <p:nvPr/>
        </p:nvSpPr>
        <p:spPr>
          <a:xfrm>
            <a:off x="5484733" y="6766958"/>
            <a:ext cx="1240274" cy="182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Міськ. бюджет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9387959" y="2091928"/>
            <a:ext cx="3854887" cy="1715453"/>
          </a:xfrm>
          <a:prstGeom prst="roundRect">
            <a:avLst>
              <a:gd name="adj" fmla="val 1594"/>
            </a:avLst>
          </a:prstGeom>
          <a:solidFill>
            <a:srgbClr val="F3E8E8"/>
          </a:solidFill>
          <a:ln/>
        </p:spPr>
      </p:sp>
      <p:sp>
        <p:nvSpPr>
          <p:cNvPr id="10" name="Text 7"/>
          <p:cNvSpPr/>
          <p:nvPr/>
        </p:nvSpPr>
        <p:spPr>
          <a:xfrm>
            <a:off x="9570244" y="2274213"/>
            <a:ext cx="2144911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Державний бюджет:</a:t>
            </a:r>
            <a:endParaRPr lang="en-US" sz="1650" dirty="0"/>
          </a:p>
        </p:txBody>
      </p:sp>
      <p:sp>
        <p:nvSpPr>
          <p:cNvPr id="11" name="Text 8"/>
          <p:cNvSpPr/>
          <p:nvPr/>
        </p:nvSpPr>
        <p:spPr>
          <a:xfrm>
            <a:off x="9570244" y="2681168"/>
            <a:ext cx="3490317" cy="256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235 тис. грн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9570244" y="3062883"/>
            <a:ext cx="3490317" cy="5138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4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ПДВ до сплати: 136 тис. грн</a:t>
            </a:r>
            <a:endParaRPr lang="en-US" sz="14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4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Військовий збір: 99 тис. грн</a:t>
            </a:r>
            <a:endParaRPr lang="en-US" sz="1400" dirty="0"/>
          </a:p>
        </p:txBody>
      </p:sp>
      <p:sp>
        <p:nvSpPr>
          <p:cNvPr id="13" name="Shape 10"/>
          <p:cNvSpPr/>
          <p:nvPr/>
        </p:nvSpPr>
        <p:spPr>
          <a:xfrm>
            <a:off x="9387959" y="3897889"/>
            <a:ext cx="3854887" cy="1715453"/>
          </a:xfrm>
          <a:prstGeom prst="roundRect">
            <a:avLst>
              <a:gd name="adj" fmla="val 1594"/>
            </a:avLst>
          </a:prstGeom>
          <a:solidFill>
            <a:srgbClr val="F3E8E8"/>
          </a:solidFill>
          <a:ln/>
        </p:spPr>
      </p:sp>
      <p:sp>
        <p:nvSpPr>
          <p:cNvPr id="14" name="Text 11"/>
          <p:cNvSpPr/>
          <p:nvPr/>
        </p:nvSpPr>
        <p:spPr>
          <a:xfrm>
            <a:off x="9570244" y="4080173"/>
            <a:ext cx="2144911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Міський бюджет:</a:t>
            </a:r>
            <a:endParaRPr lang="en-US" sz="1650" dirty="0"/>
          </a:p>
        </p:txBody>
      </p:sp>
      <p:sp>
        <p:nvSpPr>
          <p:cNvPr id="15" name="Text 12"/>
          <p:cNvSpPr/>
          <p:nvPr/>
        </p:nvSpPr>
        <p:spPr>
          <a:xfrm>
            <a:off x="9570244" y="4487129"/>
            <a:ext cx="3490317" cy="256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432 тис. грн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9570244" y="4868843"/>
            <a:ext cx="3490317" cy="5138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4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Податок на прибуток: 77 тис. грн</a:t>
            </a:r>
            <a:endParaRPr lang="en-US" sz="14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4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ПДФО: 355 тис. грн</a:t>
            </a:r>
            <a:endParaRPr lang="en-US" sz="1400" dirty="0"/>
          </a:p>
        </p:txBody>
      </p:sp>
      <p:sp>
        <p:nvSpPr>
          <p:cNvPr id="17" name="Shape 14"/>
          <p:cNvSpPr/>
          <p:nvPr/>
        </p:nvSpPr>
        <p:spPr>
          <a:xfrm>
            <a:off x="9387959" y="5721232"/>
            <a:ext cx="3854887" cy="1064062"/>
          </a:xfrm>
          <a:prstGeom prst="roundRect">
            <a:avLst>
              <a:gd name="adj" fmla="val 2570"/>
            </a:avLst>
          </a:prstGeom>
          <a:solidFill>
            <a:srgbClr val="F7BABA"/>
          </a:solidFill>
          <a:ln/>
        </p:spPr>
      </p:sp>
      <p:pic>
        <p:nvPicPr>
          <p:cNvPr id="1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0244" y="5923639"/>
            <a:ext cx="268010" cy="214432"/>
          </a:xfrm>
          <a:prstGeom prst="rect">
            <a:avLst/>
          </a:prstGeom>
        </p:spPr>
      </p:pic>
      <p:sp>
        <p:nvSpPr>
          <p:cNvPr id="19" name="Text 15"/>
          <p:cNvSpPr/>
          <p:nvPr/>
        </p:nvSpPr>
        <p:spPr>
          <a:xfrm>
            <a:off x="10020538" y="5905541"/>
            <a:ext cx="2491859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Загальна сума податків:</a:t>
            </a:r>
            <a:endParaRPr lang="en-US" sz="1650" dirty="0"/>
          </a:p>
        </p:txBody>
      </p:sp>
      <p:sp>
        <p:nvSpPr>
          <p:cNvPr id="20" name="Text 16"/>
          <p:cNvSpPr/>
          <p:nvPr/>
        </p:nvSpPr>
        <p:spPr>
          <a:xfrm>
            <a:off x="10020538" y="6312497"/>
            <a:ext cx="3040023" cy="256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006747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667 тис. грн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03484" y="537567"/>
            <a:ext cx="7221498" cy="5536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4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Кадрова політика та оплата праці</a:t>
            </a:r>
            <a:endParaRPr lang="en-US" sz="3450" dirty="0"/>
          </a:p>
        </p:txBody>
      </p:sp>
      <p:sp>
        <p:nvSpPr>
          <p:cNvPr id="3" name="Text 1"/>
          <p:cNvSpPr/>
          <p:nvPr/>
        </p:nvSpPr>
        <p:spPr>
          <a:xfrm>
            <a:off x="1203484" y="1387197"/>
            <a:ext cx="12223433" cy="268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Зростання штату та фонду оплати праці відображає розширення діяльності аптеки та інвестиції у людський капітал.</a:t>
            </a:r>
            <a:endParaRPr lang="en-US" sz="14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484" y="1989058"/>
            <a:ext cx="7784544" cy="3794522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3686056" y="5783580"/>
            <a:ext cx="188119" cy="188119"/>
          </a:xfrm>
          <a:prstGeom prst="roundRect">
            <a:avLst>
              <a:gd name="adj" fmla="val 9722"/>
            </a:avLst>
          </a:prstGeom>
          <a:solidFill>
            <a:srgbClr val="F5A3A3"/>
          </a:solidFill>
          <a:ln/>
        </p:spPr>
      </p:sp>
      <p:sp>
        <p:nvSpPr>
          <p:cNvPr id="6" name="Text 3"/>
          <p:cNvSpPr/>
          <p:nvPr/>
        </p:nvSpPr>
        <p:spPr>
          <a:xfrm>
            <a:off x="3935135" y="5783580"/>
            <a:ext cx="1084421" cy="1882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Керівництво</a:t>
            </a:r>
            <a:endParaRPr lang="en-US" sz="1450" dirty="0"/>
          </a:p>
        </p:txBody>
      </p:sp>
      <p:sp>
        <p:nvSpPr>
          <p:cNvPr id="7" name="Shape 4"/>
          <p:cNvSpPr/>
          <p:nvPr/>
        </p:nvSpPr>
        <p:spPr>
          <a:xfrm>
            <a:off x="5171956" y="5783580"/>
            <a:ext cx="188119" cy="188119"/>
          </a:xfrm>
          <a:prstGeom prst="roundRect">
            <a:avLst>
              <a:gd name="adj" fmla="val 9722"/>
            </a:avLst>
          </a:prstGeom>
          <a:solidFill>
            <a:srgbClr val="A3F5F5"/>
          </a:solidFill>
          <a:ln/>
        </p:spPr>
      </p:sp>
      <p:sp>
        <p:nvSpPr>
          <p:cNvPr id="8" name="Text 5"/>
          <p:cNvSpPr/>
          <p:nvPr/>
        </p:nvSpPr>
        <p:spPr>
          <a:xfrm>
            <a:off x="5421035" y="5783580"/>
            <a:ext cx="1008102" cy="1882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Працівники</a:t>
            </a:r>
            <a:endParaRPr lang="en-US" sz="1450" dirty="0"/>
          </a:p>
        </p:txBody>
      </p:sp>
      <p:sp>
        <p:nvSpPr>
          <p:cNvPr id="9" name="Shape 6"/>
          <p:cNvSpPr/>
          <p:nvPr/>
        </p:nvSpPr>
        <p:spPr>
          <a:xfrm>
            <a:off x="9454753" y="2576870"/>
            <a:ext cx="3979783" cy="1517809"/>
          </a:xfrm>
          <a:prstGeom prst="roundRect">
            <a:avLst>
              <a:gd name="adj" fmla="val 1860"/>
            </a:avLst>
          </a:prstGeom>
          <a:solidFill>
            <a:srgbClr val="FFFAFA"/>
          </a:solidFill>
          <a:ln w="22860">
            <a:solidFill>
              <a:srgbClr val="D9CECE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9665732" y="2787848"/>
            <a:ext cx="2341602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Загальна чисельність</a:t>
            </a:r>
            <a:endParaRPr lang="en-US" sz="1700" dirty="0"/>
          </a:p>
        </p:txBody>
      </p:sp>
      <p:sp>
        <p:nvSpPr>
          <p:cNvPr id="11" name="Text 8"/>
          <p:cNvSpPr/>
          <p:nvPr/>
        </p:nvSpPr>
        <p:spPr>
          <a:xfrm>
            <a:off x="9665732" y="3212663"/>
            <a:ext cx="3557826" cy="268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50" dirty="0">
                <a:solidFill>
                  <a:srgbClr val="006747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28 осіб</a:t>
            </a:r>
            <a:endParaRPr lang="en-US" sz="1450" dirty="0"/>
          </a:p>
        </p:txBody>
      </p:sp>
      <p:sp>
        <p:nvSpPr>
          <p:cNvPr id="12" name="Text 9"/>
          <p:cNvSpPr/>
          <p:nvPr/>
        </p:nvSpPr>
        <p:spPr>
          <a:xfrm>
            <a:off x="9665732" y="3614738"/>
            <a:ext cx="3557826" cy="268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Зростання на 3 особи (+12%)</a:t>
            </a:r>
            <a:endParaRPr lang="en-US" sz="1450" dirty="0"/>
          </a:p>
        </p:txBody>
      </p:sp>
      <p:sp>
        <p:nvSpPr>
          <p:cNvPr id="13" name="Shape 10"/>
          <p:cNvSpPr/>
          <p:nvPr/>
        </p:nvSpPr>
        <p:spPr>
          <a:xfrm>
            <a:off x="9454753" y="4242673"/>
            <a:ext cx="3979783" cy="1517809"/>
          </a:xfrm>
          <a:prstGeom prst="roundRect">
            <a:avLst>
              <a:gd name="adj" fmla="val 1860"/>
            </a:avLst>
          </a:prstGeom>
          <a:solidFill>
            <a:srgbClr val="FFFAFA"/>
          </a:solidFill>
          <a:ln w="22860">
            <a:solidFill>
              <a:srgbClr val="D9CECE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9665732" y="4453652"/>
            <a:ext cx="2214324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Фонд оплати праці</a:t>
            </a:r>
            <a:endParaRPr lang="en-US" sz="1700" dirty="0"/>
          </a:p>
        </p:txBody>
      </p:sp>
      <p:sp>
        <p:nvSpPr>
          <p:cNvPr id="15" name="Text 12"/>
          <p:cNvSpPr/>
          <p:nvPr/>
        </p:nvSpPr>
        <p:spPr>
          <a:xfrm>
            <a:off x="9665732" y="4878467"/>
            <a:ext cx="3557826" cy="268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50" dirty="0">
                <a:solidFill>
                  <a:srgbClr val="006747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1 975 тис. грн</a:t>
            </a:r>
            <a:endParaRPr lang="en-US" sz="1450" dirty="0"/>
          </a:p>
        </p:txBody>
      </p:sp>
      <p:sp>
        <p:nvSpPr>
          <p:cNvPr id="16" name="Text 13"/>
          <p:cNvSpPr/>
          <p:nvPr/>
        </p:nvSpPr>
        <p:spPr>
          <a:xfrm>
            <a:off x="9665732" y="5280541"/>
            <a:ext cx="3557826" cy="268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Зростання на 27,3% до 2025 року</a:t>
            </a:r>
            <a:endParaRPr lang="en-US" sz="1450" dirty="0"/>
          </a:p>
        </p:txBody>
      </p:sp>
      <p:sp>
        <p:nvSpPr>
          <p:cNvPr id="17" name="Shape 14"/>
          <p:cNvSpPr/>
          <p:nvPr/>
        </p:nvSpPr>
        <p:spPr>
          <a:xfrm>
            <a:off x="1203484" y="6681192"/>
            <a:ext cx="12223433" cy="1010722"/>
          </a:xfrm>
          <a:prstGeom prst="roundRect">
            <a:avLst>
              <a:gd name="adj" fmla="val 2793"/>
            </a:avLst>
          </a:prstGeom>
          <a:solidFill>
            <a:srgbClr val="F3E8E8"/>
          </a:solidFill>
          <a:ln/>
        </p:spPr>
      </p:sp>
      <p:sp>
        <p:nvSpPr>
          <p:cNvPr id="18" name="Shape 15"/>
          <p:cNvSpPr/>
          <p:nvPr/>
        </p:nvSpPr>
        <p:spPr>
          <a:xfrm>
            <a:off x="1203484" y="6681192"/>
            <a:ext cx="4074438" cy="1010722"/>
          </a:xfrm>
          <a:prstGeom prst="roundRect">
            <a:avLst>
              <a:gd name="adj" fmla="val 2793"/>
            </a:avLst>
          </a:prstGeom>
          <a:solidFill>
            <a:srgbClr val="F3E8E8"/>
          </a:solidFill>
          <a:ln/>
        </p:spPr>
      </p:sp>
      <p:sp>
        <p:nvSpPr>
          <p:cNvPr id="19" name="Text 16"/>
          <p:cNvSpPr/>
          <p:nvPr/>
        </p:nvSpPr>
        <p:spPr>
          <a:xfrm>
            <a:off x="1391603" y="6869311"/>
            <a:ext cx="2214324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Керівник</a:t>
            </a:r>
            <a:endParaRPr lang="en-US" sz="1700" dirty="0"/>
          </a:p>
        </p:txBody>
      </p:sp>
      <p:sp>
        <p:nvSpPr>
          <p:cNvPr id="20" name="Text 17"/>
          <p:cNvSpPr/>
          <p:nvPr/>
        </p:nvSpPr>
        <p:spPr>
          <a:xfrm>
            <a:off x="1391603" y="7234833"/>
            <a:ext cx="3698200" cy="268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5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25 000 грн/міс</a:t>
            </a:r>
            <a:endParaRPr lang="en-US" sz="1450" dirty="0"/>
          </a:p>
        </p:txBody>
      </p:sp>
      <p:sp>
        <p:nvSpPr>
          <p:cNvPr id="21" name="Shape 18"/>
          <p:cNvSpPr/>
          <p:nvPr/>
        </p:nvSpPr>
        <p:spPr>
          <a:xfrm>
            <a:off x="5277922" y="6681192"/>
            <a:ext cx="4074438" cy="1010722"/>
          </a:xfrm>
          <a:prstGeom prst="rect">
            <a:avLst/>
          </a:prstGeom>
          <a:solidFill>
            <a:srgbClr val="F3E8E8"/>
          </a:solidFill>
          <a:ln/>
        </p:spPr>
      </p:sp>
      <p:sp>
        <p:nvSpPr>
          <p:cNvPr id="22" name="Shape 19"/>
          <p:cNvSpPr/>
          <p:nvPr/>
        </p:nvSpPr>
        <p:spPr>
          <a:xfrm>
            <a:off x="5277922" y="6681192"/>
            <a:ext cx="22860" cy="1010722"/>
          </a:xfrm>
          <a:prstGeom prst="roundRect">
            <a:avLst>
              <a:gd name="adj" fmla="val 123507"/>
            </a:avLst>
          </a:prstGeom>
          <a:solidFill>
            <a:srgbClr val="D9CECE"/>
          </a:solidFill>
          <a:ln/>
        </p:spPr>
      </p:sp>
      <p:sp>
        <p:nvSpPr>
          <p:cNvPr id="23" name="Text 20"/>
          <p:cNvSpPr/>
          <p:nvPr/>
        </p:nvSpPr>
        <p:spPr>
          <a:xfrm>
            <a:off x="5466040" y="6869311"/>
            <a:ext cx="2214324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Адмін. персонал</a:t>
            </a:r>
            <a:endParaRPr lang="en-US" sz="1700" dirty="0"/>
          </a:p>
        </p:txBody>
      </p:sp>
      <p:sp>
        <p:nvSpPr>
          <p:cNvPr id="24" name="Text 21"/>
          <p:cNvSpPr/>
          <p:nvPr/>
        </p:nvSpPr>
        <p:spPr>
          <a:xfrm>
            <a:off x="5466040" y="7234833"/>
            <a:ext cx="3698200" cy="268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5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18 889 грн/міс</a:t>
            </a:r>
            <a:endParaRPr lang="en-US" sz="1450" dirty="0"/>
          </a:p>
        </p:txBody>
      </p:sp>
      <p:sp>
        <p:nvSpPr>
          <p:cNvPr id="25" name="Shape 22"/>
          <p:cNvSpPr/>
          <p:nvPr/>
        </p:nvSpPr>
        <p:spPr>
          <a:xfrm>
            <a:off x="9352359" y="6681192"/>
            <a:ext cx="4074557" cy="1010722"/>
          </a:xfrm>
          <a:prstGeom prst="rect">
            <a:avLst/>
          </a:prstGeom>
          <a:solidFill>
            <a:srgbClr val="F3E8E8"/>
          </a:solidFill>
          <a:ln/>
        </p:spPr>
      </p:sp>
      <p:sp>
        <p:nvSpPr>
          <p:cNvPr id="26" name="Shape 23"/>
          <p:cNvSpPr/>
          <p:nvPr/>
        </p:nvSpPr>
        <p:spPr>
          <a:xfrm>
            <a:off x="9352359" y="6681192"/>
            <a:ext cx="22860" cy="1010722"/>
          </a:xfrm>
          <a:prstGeom prst="roundRect">
            <a:avLst>
              <a:gd name="adj" fmla="val 123507"/>
            </a:avLst>
          </a:prstGeom>
          <a:solidFill>
            <a:srgbClr val="D9CECE"/>
          </a:solidFill>
          <a:ln/>
        </p:spPr>
      </p:sp>
      <p:sp>
        <p:nvSpPr>
          <p:cNvPr id="27" name="Text 24"/>
          <p:cNvSpPr/>
          <p:nvPr/>
        </p:nvSpPr>
        <p:spPr>
          <a:xfrm>
            <a:off x="9540478" y="6869311"/>
            <a:ext cx="2214324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Працівники</a:t>
            </a:r>
            <a:endParaRPr lang="en-US" sz="1700" dirty="0"/>
          </a:p>
        </p:txBody>
      </p:sp>
      <p:sp>
        <p:nvSpPr>
          <p:cNvPr id="28" name="Text 25"/>
          <p:cNvSpPr/>
          <p:nvPr/>
        </p:nvSpPr>
        <p:spPr>
          <a:xfrm>
            <a:off x="9540478" y="7234833"/>
            <a:ext cx="3698319" cy="268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5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19 702 грн/міс</a:t>
            </a:r>
            <a:endParaRPr lang="en-US" sz="14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08621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895832" y="2904768"/>
            <a:ext cx="5972294" cy="490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50"/>
              </a:lnSpc>
              <a:buNone/>
            </a:pPr>
            <a:r>
              <a:rPr lang="en-US" sz="30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Капітальні інвестиції 2026 року</a:t>
            </a:r>
            <a:endParaRPr lang="en-US" sz="3050" dirty="0"/>
          </a:p>
        </p:txBody>
      </p:sp>
      <p:sp>
        <p:nvSpPr>
          <p:cNvPr id="4" name="Text 1"/>
          <p:cNvSpPr/>
          <p:nvPr/>
        </p:nvSpPr>
        <p:spPr>
          <a:xfrm>
            <a:off x="1895832" y="3570089"/>
            <a:ext cx="10838736" cy="453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3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Заплановані капітальні інвестиції у 2026 році свідчать про курс на модернізацію та розвиток, що є важливим для підвищення конкурентоспроможності та якості послуг.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1895832" y="4154091"/>
            <a:ext cx="5361146" cy="2064306"/>
          </a:xfrm>
          <a:prstGeom prst="roundRect">
            <a:avLst>
              <a:gd name="adj" fmla="val 1213"/>
            </a:avLst>
          </a:prstGeom>
          <a:solidFill>
            <a:srgbClr val="F3E8E8"/>
          </a:solidFill>
          <a:ln/>
        </p:spPr>
      </p:sp>
      <p:sp>
        <p:nvSpPr>
          <p:cNvPr id="6" name="Shape 3"/>
          <p:cNvSpPr/>
          <p:nvPr/>
        </p:nvSpPr>
        <p:spPr>
          <a:xfrm>
            <a:off x="2062639" y="4320897"/>
            <a:ext cx="500658" cy="500658"/>
          </a:xfrm>
          <a:prstGeom prst="roundRect">
            <a:avLst>
              <a:gd name="adj" fmla="val 18262138"/>
            </a:avLst>
          </a:prstGeom>
          <a:solidFill>
            <a:srgbClr val="F5A3A3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0275" y="4458533"/>
            <a:ext cx="225266" cy="22526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2062639" y="4937879"/>
            <a:ext cx="2904292" cy="294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Загальна сума інвестицій</a:t>
            </a:r>
            <a:endParaRPr lang="en-US" sz="1850" dirty="0"/>
          </a:p>
        </p:txBody>
      </p:sp>
      <p:sp>
        <p:nvSpPr>
          <p:cNvPr id="9" name="Text 5"/>
          <p:cNvSpPr/>
          <p:nvPr/>
        </p:nvSpPr>
        <p:spPr>
          <a:xfrm>
            <a:off x="2062639" y="5302091"/>
            <a:ext cx="5027533" cy="2265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300" dirty="0">
                <a:solidFill>
                  <a:srgbClr val="006747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137 тис. грн</a:t>
            </a:r>
            <a:endParaRPr lang="en-US" sz="1300" dirty="0"/>
          </a:p>
        </p:txBody>
      </p:sp>
      <p:sp>
        <p:nvSpPr>
          <p:cNvPr id="10" name="Text 6"/>
          <p:cNvSpPr/>
          <p:nvPr/>
        </p:nvSpPr>
        <p:spPr>
          <a:xfrm>
            <a:off x="2062639" y="5598438"/>
            <a:ext cx="5027533" cy="453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3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Спрямовані на оновлення основних засобів та нематеріальних активів.</a:t>
            </a:r>
            <a:endParaRPr lang="en-US" sz="1300" dirty="0"/>
          </a:p>
        </p:txBody>
      </p:sp>
      <p:sp>
        <p:nvSpPr>
          <p:cNvPr id="11" name="Shape 7"/>
          <p:cNvSpPr/>
          <p:nvPr/>
        </p:nvSpPr>
        <p:spPr>
          <a:xfrm>
            <a:off x="7373302" y="4154091"/>
            <a:ext cx="5361265" cy="2064306"/>
          </a:xfrm>
          <a:prstGeom prst="roundRect">
            <a:avLst>
              <a:gd name="adj" fmla="val 1213"/>
            </a:avLst>
          </a:prstGeom>
          <a:solidFill>
            <a:srgbClr val="F3E8E8"/>
          </a:solidFill>
          <a:ln/>
        </p:spPr>
      </p:sp>
      <p:sp>
        <p:nvSpPr>
          <p:cNvPr id="12" name="Shape 8"/>
          <p:cNvSpPr/>
          <p:nvPr/>
        </p:nvSpPr>
        <p:spPr>
          <a:xfrm>
            <a:off x="7540109" y="4320897"/>
            <a:ext cx="500658" cy="500658"/>
          </a:xfrm>
          <a:prstGeom prst="roundRect">
            <a:avLst>
              <a:gd name="adj" fmla="val 18262138"/>
            </a:avLst>
          </a:prstGeom>
          <a:solidFill>
            <a:srgbClr val="F5A3A3"/>
          </a:solidFill>
          <a:ln/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77745" y="4458533"/>
            <a:ext cx="225266" cy="225266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7540109" y="4937879"/>
            <a:ext cx="2933581" cy="294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Порівняння з 2025 роком</a:t>
            </a:r>
            <a:endParaRPr lang="en-US" sz="1850" dirty="0"/>
          </a:p>
        </p:txBody>
      </p:sp>
      <p:sp>
        <p:nvSpPr>
          <p:cNvPr id="15" name="Text 10"/>
          <p:cNvSpPr/>
          <p:nvPr/>
        </p:nvSpPr>
        <p:spPr>
          <a:xfrm>
            <a:off x="7540109" y="5302091"/>
            <a:ext cx="5027652" cy="2265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300" dirty="0">
                <a:solidFill>
                  <a:srgbClr val="006747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+128,3%</a:t>
            </a:r>
            <a:endParaRPr lang="en-US" sz="1300" dirty="0"/>
          </a:p>
        </p:txBody>
      </p:sp>
      <p:sp>
        <p:nvSpPr>
          <p:cNvPr id="16" name="Text 11"/>
          <p:cNvSpPr/>
          <p:nvPr/>
        </p:nvSpPr>
        <p:spPr>
          <a:xfrm>
            <a:off x="7540109" y="5598438"/>
            <a:ext cx="5027652" cy="2265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3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Значне зростання інвестиційної активності.</a:t>
            </a:r>
            <a:endParaRPr lang="en-US" sz="1300" dirty="0"/>
          </a:p>
        </p:txBody>
      </p:sp>
      <p:sp>
        <p:nvSpPr>
          <p:cNvPr id="17" name="Text 12"/>
          <p:cNvSpPr/>
          <p:nvPr/>
        </p:nvSpPr>
        <p:spPr>
          <a:xfrm>
            <a:off x="1895832" y="6465570"/>
            <a:ext cx="2407563" cy="294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Структура інвестицій</a:t>
            </a:r>
            <a:endParaRPr lang="en-US" sz="1850" dirty="0"/>
          </a:p>
        </p:txBody>
      </p:sp>
      <p:sp>
        <p:nvSpPr>
          <p:cNvPr id="18" name="Text 13"/>
          <p:cNvSpPr/>
          <p:nvPr/>
        </p:nvSpPr>
        <p:spPr>
          <a:xfrm>
            <a:off x="1895832" y="6876336"/>
            <a:ext cx="5215771" cy="4532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Придбання основних засобів:</a:t>
            </a:r>
            <a:r>
              <a:rPr lang="en-US" sz="13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125 тис. грн</a:t>
            </a:r>
            <a:endParaRPr lang="en-US" sz="1300" dirty="0"/>
          </a:p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Нематеріальні активи:</a:t>
            </a:r>
            <a:r>
              <a:rPr lang="en-US" sz="13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12 тис. грн</a:t>
            </a:r>
            <a:endParaRPr lang="en-US" sz="1300" dirty="0"/>
          </a:p>
        </p:txBody>
      </p:sp>
      <p:sp>
        <p:nvSpPr>
          <p:cNvPr id="19" name="Text 14"/>
          <p:cNvSpPr/>
          <p:nvPr/>
        </p:nvSpPr>
        <p:spPr>
          <a:xfrm>
            <a:off x="7526417" y="6465570"/>
            <a:ext cx="2589490" cy="294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Квартальний розподіл</a:t>
            </a:r>
            <a:endParaRPr lang="en-US" sz="1850" dirty="0"/>
          </a:p>
        </p:txBody>
      </p:sp>
      <p:sp>
        <p:nvSpPr>
          <p:cNvPr id="20" name="Text 15"/>
          <p:cNvSpPr/>
          <p:nvPr/>
        </p:nvSpPr>
        <p:spPr>
          <a:xfrm>
            <a:off x="7526417" y="6876336"/>
            <a:ext cx="5215771" cy="4532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I квартал:</a:t>
            </a:r>
            <a:r>
              <a:rPr lang="en-US" sz="13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70 тис. грн (51,1% річного плану)</a:t>
            </a:r>
            <a:endParaRPr lang="en-US" sz="1300" dirty="0"/>
          </a:p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b="1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II квартал:</a:t>
            </a:r>
            <a:r>
              <a:rPr lang="en-US" sz="13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67 тис. грн (48,9% річного плану)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33517" y="948809"/>
            <a:ext cx="7649766" cy="12556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900"/>
              </a:lnSpc>
              <a:buNone/>
            </a:pPr>
            <a:r>
              <a:rPr lang="en-US" sz="39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Ключові висновки та перспективи</a:t>
            </a:r>
            <a:endParaRPr lang="en-US" sz="3950" dirty="0"/>
          </a:p>
        </p:txBody>
      </p:sp>
      <p:sp>
        <p:nvSpPr>
          <p:cNvPr id="4" name="Text 1"/>
          <p:cNvSpPr/>
          <p:nvPr/>
        </p:nvSpPr>
        <p:spPr>
          <a:xfrm>
            <a:off x="6233517" y="2489954"/>
            <a:ext cx="7649766" cy="969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Фінансовий план на 2026 рік окреслює амбітну, але реалістичну стратегію зростання, яка базується на посиленні операційної ефективності та розвитку людського капіталу.</a:t>
            </a:r>
            <a:endParaRPr lang="en-US" sz="1650" dirty="0"/>
          </a:p>
        </p:txBody>
      </p:sp>
      <p:sp>
        <p:nvSpPr>
          <p:cNvPr id="5" name="Shape 2"/>
          <p:cNvSpPr/>
          <p:nvPr/>
        </p:nvSpPr>
        <p:spPr>
          <a:xfrm>
            <a:off x="6079808" y="3673078"/>
            <a:ext cx="3871913" cy="3607713"/>
          </a:xfrm>
          <a:prstGeom prst="roundRect">
            <a:avLst>
              <a:gd name="adj" fmla="val 888"/>
            </a:avLst>
          </a:prstGeom>
          <a:solidFill>
            <a:srgbClr val="E5F9F2"/>
          </a:solidFill>
          <a:ln/>
        </p:spPr>
      </p:sp>
      <p:sp>
        <p:nvSpPr>
          <p:cNvPr id="6" name="Text 3"/>
          <p:cNvSpPr/>
          <p:nvPr/>
        </p:nvSpPr>
        <p:spPr>
          <a:xfrm>
            <a:off x="6293287" y="3863459"/>
            <a:ext cx="3013829" cy="3765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23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Позитивні тенденції</a:t>
            </a:r>
            <a:endParaRPr lang="en-US" sz="2350" dirty="0"/>
          </a:p>
        </p:txBody>
      </p:sp>
      <p:sp>
        <p:nvSpPr>
          <p:cNvPr id="7" name="Text 4"/>
          <p:cNvSpPr/>
          <p:nvPr/>
        </p:nvSpPr>
        <p:spPr>
          <a:xfrm>
            <a:off x="6293287" y="4430435"/>
            <a:ext cx="3444954" cy="25848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Підвоєння чистого доходу до 14,6 млн грн</a:t>
            </a:r>
            <a:endParaRPr lang="en-US" sz="1650" dirty="0"/>
          </a:p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Зростання операційного прибутку в 2.2 рази</a:t>
            </a:r>
            <a:endParaRPr lang="en-US" sz="1650" dirty="0"/>
          </a:p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Збільшення штату на 12% (до 28 осіб)</a:t>
            </a:r>
            <a:endParaRPr lang="en-US" sz="1650" dirty="0"/>
          </a:p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Підвищення середньої зарплати на 18-27%</a:t>
            </a:r>
            <a:endParaRPr lang="en-US" sz="1650" dirty="0"/>
          </a:p>
        </p:txBody>
      </p:sp>
      <p:sp>
        <p:nvSpPr>
          <p:cNvPr id="8" name="Text 5"/>
          <p:cNvSpPr/>
          <p:nvPr/>
        </p:nvSpPr>
        <p:spPr>
          <a:xfrm>
            <a:off x="10326410" y="3863459"/>
            <a:ext cx="3092172" cy="3765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23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Стратегічні переваги</a:t>
            </a:r>
            <a:endParaRPr lang="en-US" sz="2350" dirty="0"/>
          </a:p>
        </p:txBody>
      </p:sp>
      <p:sp>
        <p:nvSpPr>
          <p:cNvPr id="9" name="Text 6"/>
          <p:cNvSpPr/>
          <p:nvPr/>
        </p:nvSpPr>
        <p:spPr>
          <a:xfrm>
            <a:off x="10326410" y="4430435"/>
            <a:ext cx="3564493" cy="1938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Модернізація матеріально-технічної бази</a:t>
            </a:r>
            <a:endParaRPr lang="en-US" sz="1650" dirty="0"/>
          </a:p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Розвиток кадрового потенціалу</a:t>
            </a:r>
            <a:endParaRPr lang="en-US" sz="1650" dirty="0"/>
          </a:p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Оптимізація операційних витрат</a:t>
            </a:r>
            <a:endParaRPr lang="en-US" sz="1650" dirty="0"/>
          </a:p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Забезпечення стабільної прибутковості</a:t>
            </a:r>
            <a:endParaRPr lang="en-US" sz="16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іхоть">
  <a:themeElements>
    <a:clrScheme name="Віхоть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Віхоть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іхоть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</TotalTime>
  <Words>732</Words>
  <Application>Microsoft Office PowerPoint</Application>
  <PresentationFormat>Довільний</PresentationFormat>
  <Paragraphs>125</Paragraphs>
  <Slides>10</Slides>
  <Notes>10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7" baseType="lpstr">
      <vt:lpstr>Calibri</vt:lpstr>
      <vt:lpstr>Arial</vt:lpstr>
      <vt:lpstr>Wingdings 3</vt:lpstr>
      <vt:lpstr>Red Hat Text</vt:lpstr>
      <vt:lpstr>Century Gothic</vt:lpstr>
      <vt:lpstr>Roboto Light</vt:lpstr>
      <vt:lpstr>Віхоть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/>
  <cp:lastModifiedBy>Admin</cp:lastModifiedBy>
  <cp:revision>2</cp:revision>
  <dcterms:created xsi:type="dcterms:W3CDTF">2026-01-30T10:57:31Z</dcterms:created>
  <dcterms:modified xsi:type="dcterms:W3CDTF">2026-01-30T11:07:15Z</dcterms:modified>
</cp:coreProperties>
</file>